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273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1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8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3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2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9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3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09C6-8F89-4076-B7E2-18BC18C1CCC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504E-BD29-4572-B2CD-FAE195B5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7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0"/>
            <a:ext cx="5829300" cy="196003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Medicine Association</a:t>
            </a:r>
            <a:b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Aerospace Medical Association</a:t>
            </a:r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273800"/>
            <a:ext cx="4800600" cy="2336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en-US" sz="2000" b="1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Annual Business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Luncheon 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28, 2016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 </a:t>
            </a:r>
            <a:endParaRPr lang="en-US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7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Harrah’s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Resort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Atlantic City, NJ</a:t>
            </a:r>
          </a:p>
          <a:p>
            <a:pPr lvl="1"/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676400"/>
            <a:ext cx="4831118" cy="435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4450" y="-119268"/>
            <a:ext cx="4229100" cy="15240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</a:ln>
          <a:effectLst>
            <a:softEdge rad="0"/>
          </a:effectLst>
        </p:spPr>
        <p:txBody>
          <a:bodyPr>
            <a:noAutofit/>
          </a:bodyPr>
          <a:lstStyle/>
          <a:p>
            <a:pPr marL="1828800" indent="-1828800" algn="ctr"/>
            <a:r>
              <a:rPr lang="en-US" sz="1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 </a:t>
            </a:r>
            <a:r>
              <a:rPr lang="en-US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VanderArk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indent="-1828800" algn="ctr"/>
            <a:r>
              <a:rPr lang="en-US" sz="1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President-Elect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Michelle </a:t>
            </a:r>
            <a:r>
              <a:rPr lang="en-US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Frieling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indent="-1828800" algn="ctr"/>
            <a:r>
              <a:rPr lang="en-US" sz="1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Secretary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Judith Hayes</a:t>
            </a:r>
          </a:p>
          <a:p>
            <a:pPr marL="1828800" indent="-1828800" algn="ctr"/>
            <a:r>
              <a:rPr lang="en-US" sz="1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Treasurer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Tina </a:t>
            </a:r>
            <a:r>
              <a:rPr lang="en-US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Bayuse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PharmD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indent="-1828800" algn="ctr"/>
            <a:endParaRPr lang="en-US" sz="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38836"/>
              </p:ext>
            </p:extLst>
          </p:nvPr>
        </p:nvGraphicFramePr>
        <p:xfrm>
          <a:off x="0" y="1404732"/>
          <a:ext cx="6858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684737">
                <a:tc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 Ending in 2016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Members-at-Large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 Ending in 2017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 Ending in 2018</a:t>
                      </a:r>
                    </a:p>
                  </a:txBody>
                  <a:tcP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Yael Barr, MD</a:t>
                      </a:r>
                      <a:endParaRPr lang="en-US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Alejandro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Garbino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MD</a:t>
                      </a:r>
                      <a:endParaRPr lang="en-US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Raffi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Kuyumijian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MD</a:t>
                      </a:r>
                      <a:endParaRPr lang="en-US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Gary Beven, MD</a:t>
                      </a:r>
                      <a:endParaRPr lang="en-US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Peter Lee,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</a:t>
                      </a:r>
                      <a:endParaRPr lang="en-US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Ashot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Sargsyan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</a:t>
                      </a:r>
                      <a:endParaRPr lang="en-US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59816"/>
              </p:ext>
            </p:extLst>
          </p:nvPr>
        </p:nvGraphicFramePr>
        <p:xfrm>
          <a:off x="38100" y="2852533"/>
          <a:ext cx="6781800" cy="158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/>
              </a:tblGrid>
              <a:tr h="832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Sponsors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Mark Campbell, MD                                   Jeffrey R. Davis, MD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Jeff Myers, MD                                          Jeffrey P. Sutton MD, PhD</a:t>
                      </a:r>
                    </a:p>
                  </a:txBody>
                  <a:tcPr>
                    <a:noFill/>
                  </a:tcPr>
                </a:tc>
              </a:tr>
              <a:tr h="277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Wyle Science, Technology and Engineering          William Tarver, MD </a:t>
                      </a:r>
                    </a:p>
                  </a:txBody>
                  <a:tcPr>
                    <a:noFill/>
                  </a:tcPr>
                </a:tc>
              </a:tr>
              <a:tr h="277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kern="1200" baseline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4419600"/>
            <a:ext cx="5638800" cy="483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 Journal Award </a:t>
            </a:r>
          </a:p>
          <a:p>
            <a:pPr algn="ctr"/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Mathias </a:t>
            </a:r>
            <a:r>
              <a:rPr lang="fr-F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Basner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MD, PhD, </a:t>
            </a:r>
            <a:r>
              <a:rPr lang="fr-F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MSc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 Scholarship </a:t>
            </a:r>
          </a:p>
          <a:p>
            <a:pPr algn="ctr"/>
            <a:r>
              <a:rPr lang="en-US" sz="1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Sponsored by Jeffrey R. Davis, </a:t>
            </a:r>
            <a:r>
              <a:rPr lang="en-US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 </a:t>
            </a:r>
            <a:endParaRPr 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Michael LaPelusa</a:t>
            </a:r>
            <a:endParaRPr lang="en-US" sz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Wyle Scholarship 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Rahul Suresh, MD, MS </a:t>
            </a:r>
            <a:endParaRPr lang="en-US" sz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Achievement Award</a:t>
            </a:r>
          </a:p>
          <a:p>
            <a:pPr algn="ctr"/>
            <a:r>
              <a:rPr lang="en-US" sz="1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Sponsored by Jeffrey </a:t>
            </a:r>
            <a:r>
              <a:rPr lang="en-US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Sutton, MD, PhD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Jay C.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Buckey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Jr, MD</a:t>
            </a:r>
            <a:endParaRPr lang="en-US" sz="1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President’s </a:t>
            </a:r>
            <a:r>
              <a:rPr lang="en-US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 </a:t>
            </a:r>
          </a:p>
          <a:p>
            <a:pPr algn="ctr"/>
            <a:r>
              <a:rPr lang="en-US" sz="12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Announced </a:t>
            </a:r>
          </a:p>
          <a:p>
            <a:pPr algn="ctr"/>
            <a:r>
              <a:rPr lang="en-US" sz="105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Jeff Myers Young Investigator Award </a:t>
            </a:r>
          </a:p>
          <a:p>
            <a:pPr algn="ctr"/>
            <a:r>
              <a:rPr lang="en-US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Committee Chairperson, Jeff Myers, MD</a:t>
            </a: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Announced </a:t>
            </a:r>
            <a:endParaRPr lang="en-US" sz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Lifetime Achievement Award </a:t>
            </a:r>
            <a:endParaRPr lang="en-US" sz="16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Charles A. Berry, MD </a:t>
            </a:r>
          </a:p>
        </p:txBody>
      </p:sp>
    </p:spTree>
    <p:extLst>
      <p:ext uri="{BB962C8B-B14F-4D97-AF65-F5344CB8AC3E}">
        <p14:creationId xmlns:p14="http://schemas.microsoft.com/office/powerpoint/2010/main" val="37217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524000"/>
          </a:xfrm>
        </p:spPr>
        <p:txBody>
          <a:bodyPr>
            <a:no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</a:t>
            </a:r>
            <a:br>
              <a:rPr lang="en-US" sz="1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Medicine Association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en-US" sz="1600" b="1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Annual Business Luncheon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28, 2016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291"/>
            <a:ext cx="5334000" cy="73607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en-US" sz="20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None/>
            </a:pPr>
            <a:endParaRPr lang="en-US" sz="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None/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11:30 	Luncheon 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Business Meeting </a:t>
            </a:r>
            <a:endParaRPr lang="en-US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228600"/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order and presentation of the gavel 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228600"/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past presidents</a:t>
            </a:r>
          </a:p>
          <a:p>
            <a:pPr marL="1143000" indent="-228600"/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President’s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Steve </a:t>
            </a:r>
            <a:r>
              <a:rPr lang="en-US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VanderArk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228600"/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Secretary’s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Judith Hayes</a:t>
            </a:r>
          </a:p>
          <a:p>
            <a:pPr marL="1143000" indent="-228600"/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Treasurer’s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Tina </a:t>
            </a:r>
            <a:r>
              <a:rPr lang="en-US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Bayuse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PharmD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228600"/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President-elect’s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Michelle </a:t>
            </a:r>
            <a:r>
              <a:rPr lang="en-US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Frieling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228600"/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Awards 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3050" lvl="1" indent="-228600"/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 </a:t>
            </a: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 Award </a:t>
            </a:r>
            <a:endParaRPr lang="en-US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3050" lvl="1" indent="-228600"/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 Scholarship</a:t>
            </a:r>
          </a:p>
          <a:p>
            <a:pPr marL="1543050" lvl="1" indent="-228600"/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Achievement Award </a:t>
            </a:r>
          </a:p>
          <a:p>
            <a:pPr marL="1543050" lvl="1" indent="-228600"/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Wyle </a:t>
            </a: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Scholarship </a:t>
            </a:r>
            <a:endParaRPr lang="en-US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3050" lvl="1" indent="-228600"/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 </a:t>
            </a: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President’s Award </a:t>
            </a:r>
          </a:p>
          <a:p>
            <a:pPr marL="1543050" lvl="1" indent="-228600"/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</a:t>
            </a: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Investigator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</a:p>
          <a:p>
            <a:pPr marL="1543050" lvl="1" indent="-228600"/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Lifetime Achievement Award</a:t>
            </a:r>
            <a:endParaRPr lang="en-US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12:40 	Wyle 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Invited Lecture </a:t>
            </a: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John B. Charles, PhD</a:t>
            </a:r>
          </a:p>
          <a:p>
            <a:pPr marL="914400" indent="-91440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13:20 	Installation 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new President </a:t>
            </a:r>
            <a:endParaRPr lang="en-US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13:25	Presentation 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Past-President </a:t>
            </a: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plaque</a:t>
            </a:r>
          </a:p>
          <a:p>
            <a:pPr marL="914400" indent="-91440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13:30 	Adjourn</a:t>
            </a:r>
            <a:endParaRPr lang="en-US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1384"/>
            <a:ext cx="6172200" cy="776816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Presidents</a:t>
            </a:r>
            <a:endParaRPr lang="en-US" sz="2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29" y="1066800"/>
            <a:ext cx="3726874" cy="830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Ivy,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Temporary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Chairman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of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A. Campbell,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1951-52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P. </a:t>
            </a: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Marbarger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	1952-53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R. </a:t>
            </a: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Poppen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1953-54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it-IT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Col. </a:t>
            </a:r>
            <a:r>
              <a:rPr lang="it-IT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Pharo Gagge, USAF, </a:t>
            </a:r>
            <a:r>
              <a:rPr lang="it-IT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	1954-55 </a:t>
            </a:r>
            <a:endParaRPr lang="it-IT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fr-FR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</a:t>
            </a:r>
            <a:r>
              <a:rPr lang="fr-FR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Ashton </a:t>
            </a:r>
            <a:r>
              <a:rPr lang="fr-F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Graybiel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MC, </a:t>
            </a:r>
            <a:r>
              <a:rPr lang="fr-FR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	1955-56 </a:t>
            </a:r>
            <a:endParaRPr lang="fr-F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Fred A. Hitchcock,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1956-57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Randolph Lovelace,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1957-58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Alfred M. Mayo,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	1958-59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Hubertus </a:t>
            </a: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Strughold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1959-60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Capt.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Clifford P. Phoebus, MC,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	1960-61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Col.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M. Talbot, USAF,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	1961-62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Capt.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 B. </a:t>
            </a: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Voris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MC,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	1962-63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A.H. </a:t>
            </a: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Schwichtenbert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1963-64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G. Gaume, </a:t>
            </a:r>
            <a:r>
              <a:rPr lang="fr-FR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1964-65 </a:t>
            </a:r>
            <a:endParaRPr lang="fr-F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Charles A. Berry,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1965-66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Ralph L. Christy,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1966-67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Col.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Rufus R. </a:t>
            </a: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Hessberg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Jr,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USAF,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	1967-68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 B. McNeely,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1968-69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Capt.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 Austin, Jr., MC,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	1969-70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Col.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Stanley C. White, USAF,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	1970-71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it-IT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Duane Catterson, </a:t>
            </a:r>
            <a:r>
              <a:rPr lang="it-IT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1971-72 </a:t>
            </a:r>
            <a:endParaRPr lang="it-IT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Capt.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Roger G. Ireland, MC,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	1972-73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Col.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F. Culver, USAF,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	1973-74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fi-FI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Walton L. Jones, Jr., </a:t>
            </a:r>
            <a:r>
              <a:rPr lang="fi-FI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1974-75 </a:t>
            </a:r>
            <a:endParaRPr lang="fi-FI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L. Winter,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1975-76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 H. Houghton,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1976-77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de-DE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Maj. </a:t>
            </a:r>
            <a:r>
              <a:rPr lang="de-DE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Heinz S. Fuchs, GAF, </a:t>
            </a:r>
            <a:r>
              <a:rPr lang="de-DE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	1977-78 </a:t>
            </a:r>
            <a:endParaRPr lang="de-DE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Harald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J. </a:t>
            </a: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vonBeckh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1978-79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Col. 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Willard L. </a:t>
            </a: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Meader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USAF,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	1979-80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Arnauld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en-US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Nicogossian</a:t>
            </a: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1980-81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3338" indent="-2573338">
              <a:buNone/>
            </a:pPr>
            <a:r>
              <a: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 K. Douglas, 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	1981-82 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33803" y="1066800"/>
            <a:ext cx="3238500" cy="830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Lawrence F.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Dietlein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	1982-83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Capt. Ronald K.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Ohslund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MC, USN	1983-84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fi-FI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Carolyn L. Huntoon, PhD	1984-85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pl-PL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 L. Pool, MD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1985-86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Buchanan, MD	1986-87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nl-NL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M. Vanderploeg, MD	1987-88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Wyckliffe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Hoffler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	1988-89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fr-FR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S. Logan, MD	1989-90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Jeffrey R. Davis, MD	1990-91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Richard T. Jennings, MD	1991-92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nl-NL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 E. Klein, MD	1992-93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P.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	1993-94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Anne Frey, PhD	1994-95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sv-SE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A. Tipton, MD	1995-96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Bradley G. Beck, MD	1996-97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Denise L.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Baisden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	1997-98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 Jeffrey Myers, MD	1998-99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Robin E. Dodge, MD	1999-2000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 J.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Scarpa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	2000-01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Melchor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J.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Antunano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	2001-02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Chiharu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Sekiguchi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	2002-03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Brig. Gen. Annie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Sobel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	2003-04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Smith Johnston, MD	2004-05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Dwight Holland, PhD	2005-06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Jonathan Clark, MD	2006-07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Campbell, MD	2007-08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Genie Bopp	2008-09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Patrick J. McGinnis, MD	2009-10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US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Stepanek</a:t>
            </a: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MD	2010-11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Volker Damann, MD	2011-12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Kazuhito Shimada, MD	2012-13 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Scott Parazynski	2013-14</a:t>
            </a:r>
          </a:p>
          <a:p>
            <a:pPr marL="2344738" indent="-2344738"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 Tarver	2014-15</a:t>
            </a:r>
          </a:p>
        </p:txBody>
      </p:sp>
    </p:spTree>
    <p:extLst>
      <p:ext uri="{BB962C8B-B14F-4D97-AF65-F5344CB8AC3E}">
        <p14:creationId xmlns:p14="http://schemas.microsoft.com/office/powerpoint/2010/main" val="26381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3241</TotalTime>
  <Words>207</Words>
  <Application>Microsoft Office PowerPoint</Application>
  <PresentationFormat>On-screen Show (4:3)</PresentationFormat>
  <Paragraphs>141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Space Medicine Association of Aerospace Medical Association</vt:lpstr>
      <vt:lpstr>PowerPoint Presentation</vt:lpstr>
      <vt:lpstr>___________________________________________________________________  Space Medicine Association  65th Annual Business Luncheon  April 28, 2016 _________________________________________________ </vt:lpstr>
      <vt:lpstr>Past Presidents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Medicine Association of AsMA</dc:title>
  <dc:creator>Hayes, Judith (JSC-SK111)</dc:creator>
  <cp:lastModifiedBy>Hayes, Judith (JSC-SK111)</cp:lastModifiedBy>
  <cp:revision>54</cp:revision>
  <cp:lastPrinted>2015-04-13T16:53:16Z</cp:lastPrinted>
  <dcterms:created xsi:type="dcterms:W3CDTF">2014-06-19T15:38:24Z</dcterms:created>
  <dcterms:modified xsi:type="dcterms:W3CDTF">2016-06-08T23:08:50Z</dcterms:modified>
</cp:coreProperties>
</file>